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12192000"/>
  <p:notesSz cx="6858000" cy="9144000"/>
  <p:embeddedFontLst>
    <p:embeddedFont>
      <p:font typeface="Caveat"/>
      <p:regular r:id="rId16"/>
      <p:bold r:id="rId17"/>
    </p:embeddedFont>
    <p:embeddedFont>
      <p:font typeface="Nunito"/>
      <p:regular r:id="rId18"/>
      <p:bold r:id="rId19"/>
      <p:italic r:id="rId20"/>
      <p:boldItalic r:id="rId21"/>
    </p:embeddedFont>
    <p:embeddedFont>
      <p:font typeface="Caveat Medium"/>
      <p:regular r:id="rId22"/>
      <p:bold r:id="rId23"/>
    </p:embeddedFont>
    <p:embeddedFont>
      <p:font typeface="Open Sans"/>
      <p:regular r:id="rId24"/>
      <p:bold r:id="rId25"/>
      <p:italic r:id="rId26"/>
      <p:boldItalic r:id="rId27"/>
    </p:embeddedFont>
    <p:embeddedFont>
      <p:font typeface="Century Gothic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italic.fntdata"/><Relationship Id="rId22" Type="http://schemas.openxmlformats.org/officeDocument/2006/relationships/font" Target="fonts/CaveatMedium-regular.fntdata"/><Relationship Id="rId21" Type="http://schemas.openxmlformats.org/officeDocument/2006/relationships/font" Target="fonts/Nunito-boldItalic.fntdata"/><Relationship Id="rId24" Type="http://schemas.openxmlformats.org/officeDocument/2006/relationships/font" Target="fonts/OpenSans-regular.fntdata"/><Relationship Id="rId23" Type="http://schemas.openxmlformats.org/officeDocument/2006/relationships/font" Target="fonts/CaveatMedium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OpenSans-italic.fntdata"/><Relationship Id="rId25" Type="http://schemas.openxmlformats.org/officeDocument/2006/relationships/font" Target="fonts/OpenSans-bold.fntdata"/><Relationship Id="rId28" Type="http://schemas.openxmlformats.org/officeDocument/2006/relationships/font" Target="fonts/CenturyGothic-regular.fntdata"/><Relationship Id="rId27" Type="http://schemas.openxmlformats.org/officeDocument/2006/relationships/font" Target="fonts/OpenSans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CenturyGothic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CenturyGothic-boldItalic.fntdata"/><Relationship Id="rId30" Type="http://schemas.openxmlformats.org/officeDocument/2006/relationships/font" Target="fonts/CenturyGothic-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Caveat-bold.fntdata"/><Relationship Id="rId16" Type="http://schemas.openxmlformats.org/officeDocument/2006/relationships/font" Target="fonts/Caveat-regular.fntdata"/><Relationship Id="rId19" Type="http://schemas.openxmlformats.org/officeDocument/2006/relationships/font" Target="fonts/Nunito-bold.fntdata"/><Relationship Id="rId18" Type="http://schemas.openxmlformats.org/officeDocument/2006/relationships/font" Target="fonts/Nuni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mailto:cncfcolocatedevents@cncf.io" TargetMode="Externa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vimeo.com/704451331/40a3d2c1b4" TargetMode="Externa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1b60b75db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6" name="Google Shape;126;g11b60b75dbb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264ba26c40_1_38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1264ba26c40_1_3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CA" sz="9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This slide is for marketing + promoting your talk! Please select the appropriate slide for your talk type: Two-speakers, One-Speaker or Panel +  add your talk and speaker details to the slide.  To add a photo(s): Right click on the image placeholder and select replace and upload a photo.  You can then save the individual slide as an image to use when tweeting or sharing on LinkedIn or Facebook.  Please email </a:t>
            </a:r>
            <a:r>
              <a:rPr lang="en-CA" sz="900" u="sng">
                <a:solidFill>
                  <a:srgbClr val="1155CC"/>
                </a:solidFill>
                <a:latin typeface="Nunito"/>
                <a:ea typeface="Nunito"/>
                <a:cs typeface="Nunito"/>
                <a:sym typeface="Nunito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cncfcolocatedevents@cncf.io</a:t>
            </a:r>
            <a:r>
              <a:rPr lang="en-CA" sz="9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 if you have any questions.</a:t>
            </a:r>
            <a:endParaRPr/>
          </a:p>
        </p:txBody>
      </p:sp>
      <p:sp>
        <p:nvSpPr>
          <p:cNvPr id="226" name="Google Shape;226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CA" sz="1700">
                <a:solidFill>
                  <a:schemeClr val="dk1"/>
                </a:solidFill>
              </a:rPr>
              <a:t>The focus of the MeshMark scoring system is to measure the value versus the overhead of a service mesh.</a:t>
            </a:r>
            <a:endParaRPr sz="1700">
              <a:solidFill>
                <a:schemeClr val="dk1"/>
              </a:solidFill>
            </a:endParaRPr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○"/>
            </a:pPr>
            <a:r>
              <a:rPr lang="en-CA" sz="1700">
                <a:solidFill>
                  <a:schemeClr val="dk1"/>
                </a:solidFill>
              </a:rPr>
              <a:t>An SLO indicator</a:t>
            </a:r>
            <a:endParaRPr sz="1700">
              <a:solidFill>
                <a:schemeClr val="dk1"/>
              </a:solidFill>
            </a:endParaRPr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○"/>
            </a:pPr>
            <a:r>
              <a:rPr lang="en-CA" sz="1700">
                <a:solidFill>
                  <a:schemeClr val="dk1"/>
                </a:solidFill>
              </a:rPr>
              <a:t>A capacity and performance measure</a:t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700"/>
          </a:p>
        </p:txBody>
      </p:sp>
      <p:sp>
        <p:nvSpPr>
          <p:cNvPr id="133" name="Google Shape;133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261273b464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3" name="Google Shape;143;g1261273b464_0_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264ba26c40_1_34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264ba26c40_1_3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Business value can be measured in many ways: user, organization,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Missing a simple, overall metric of application performance.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Similar</a:t>
            </a:r>
            <a:r>
              <a:rPr lang="en-CA"/>
              <a:t> to, but different from AppDex.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264ba26c40_4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264ba26c40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CA" sz="1400" u="sng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https://vimeo.com/704451331/40a3d2c1b4</a:t>
            </a:r>
            <a:r>
              <a:rPr i="1" lang="en-CA" sz="1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i="1" sz="14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261273b464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CA" sz="1600"/>
              <a:t>Classes could be divided into groups by persona: exec vs ops vs dev.</a:t>
            </a:r>
            <a:endParaRPr sz="1600"/>
          </a:p>
        </p:txBody>
      </p:sp>
      <p:sp>
        <p:nvSpPr>
          <p:cNvPr id="174" name="Google Shape;174;g1261273b464_0_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1264ba26c40_1_3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9" name="Google Shape;189;g1264ba26c40_1_36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261273b46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9" name="Google Shape;199;g1261273b464_0_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1264ba26c40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9" name="Google Shape;209;g1264ba26c40_1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2.jpg"/><Relationship Id="rId3" Type="http://schemas.openxmlformats.org/officeDocument/2006/relationships/image" Target="../media/image16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8.jpg"/><Relationship Id="rId4" Type="http://schemas.openxmlformats.org/officeDocument/2006/relationships/image" Target="../media/image20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hyperlink" Target="https://layer5.io" TargetMode="Externa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Relationship Id="rId3" Type="http://schemas.openxmlformats.org/officeDocument/2006/relationships/image" Target="../media/image3.png"/><Relationship Id="rId4" Type="http://schemas.openxmlformats.org/officeDocument/2006/relationships/image" Target="../media/image7.jpg"/><Relationship Id="rId5" Type="http://schemas.openxmlformats.org/officeDocument/2006/relationships/image" Target="../media/image2.png"/><Relationship Id="rId6" Type="http://schemas.openxmlformats.org/officeDocument/2006/relationships/image" Target="../media/image12.jpg"/><Relationship Id="rId7" Type="http://schemas.openxmlformats.org/officeDocument/2006/relationships/image" Target="../media/image20.png"/><Relationship Id="rId8" Type="http://schemas.openxmlformats.org/officeDocument/2006/relationships/hyperlink" Target="http://smp-spec.io/meshmark" TargetMode="Externa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>
  <p:cSld name="2_Title Slide">
    <p:bg>
      <p:bgPr>
        <a:solidFill>
          <a:schemeClr val="lt1"/>
        </a:solid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hape&#10;&#10;Description automatically generated with medium confidence" id="12" name="Google Shape;12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" y="0"/>
            <a:ext cx="1228073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ext&#10;&#10;Description automatically generated" id="13" name="Google Shape;1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30415" y="2073034"/>
            <a:ext cx="8731170" cy="23646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nt with Caption" type="objTx">
  <p:cSld name="OBJECT_WITH_CAPTION_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1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46" name="Google Shape;46;p11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Picture with Caption" type="picTx">
  <p:cSld name="PICTURE_WITH_CAPTIO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50" name="Google Shape;50;p12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Vertical Text" type="vertTx">
  <p:cSld name="VERTICAL_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Vertical Title and Text" type="vertTitleAndTx">
  <p:cSld name="VERTICAL_TITLE_AND_VERTICAL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Slide">
  <p:cSld name="4_Title Slide"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 pattern&#10;&#10;Description automatically generated" id="58" name="Google Shape;58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>
  <p:cSld name="1_Title Slide"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217651" y="215348"/>
            <a:ext cx="2687707" cy="2368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bg>
      <p:bgPr>
        <a:solidFill>
          <a:schemeClr val="lt1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8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8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5" name="Google Shape;65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9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9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0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0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20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20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20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bg>
      <p:bgPr>
        <a:solidFill>
          <a:schemeClr val="lt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924081" y="-162889"/>
            <a:ext cx="3068422" cy="1871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0"/>
            <a:ext cx="1228073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ext&#10;&#10;Description automatically generated" id="17" name="Google Shape;17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924081" y="163211"/>
            <a:ext cx="3068422" cy="831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>
  <p:cSld name="Content with Caption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3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96" name="Google Shape;96;p23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>
  <p:cSld name="Picture with Caption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4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03" name="Google Shape;103;p24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04" name="Google Shape;104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>
  <p:cSld name="Title and Vertical Text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25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0" name="Google Shape;110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>
  <p:cSld name="Vertical Title and 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6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6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6" name="Google Shape;116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7"/>
          <p:cNvSpPr txBox="1"/>
          <p:nvPr>
            <p:ph type="title"/>
          </p:nvPr>
        </p:nvSpPr>
        <p:spPr>
          <a:xfrm>
            <a:off x="415600" y="351523"/>
            <a:ext cx="11360700" cy="763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21" name="Google Shape;121;p27"/>
          <p:cNvSpPr txBox="1"/>
          <p:nvPr>
            <p:ph idx="1" type="body"/>
          </p:nvPr>
        </p:nvSpPr>
        <p:spPr>
          <a:xfrm>
            <a:off x="415600" y="1294790"/>
            <a:ext cx="11360700" cy="4555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800"/>
              <a:buChar char="•"/>
              <a:defRPr>
                <a:solidFill>
                  <a:schemeClr val="lt2"/>
                </a:solidFill>
              </a:defRPr>
            </a:lvl1pPr>
            <a:lvl2pPr indent="-381000" lvl="1" marL="914400" rtl="0"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2400"/>
              <a:buChar char="•"/>
              <a:defRPr>
                <a:solidFill>
                  <a:schemeClr val="lt2"/>
                </a:solidFill>
              </a:defRPr>
            </a:lvl2pPr>
            <a:lvl3pPr indent="-355600" lvl="2" marL="1371600" rtl="0"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20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rtl="0"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4pPr>
            <a:lvl5pPr indent="-342900" lvl="4" marL="2286000" rtl="0"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5pPr>
            <a:lvl6pPr indent="-342900" lvl="5" marL="2743200" rtl="0"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6pPr>
            <a:lvl7pPr indent="-342900" lvl="6" marL="3200400" rtl="0"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7pPr>
            <a:lvl8pPr indent="-342900" lvl="7" marL="3657600" rtl="0"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8pPr>
            <a:lvl9pPr indent="-342900" lvl="8" marL="4114800" rtl="0"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9pPr>
          </a:lstStyle>
          <a:p/>
        </p:txBody>
      </p:sp>
      <p:pic>
        <p:nvPicPr>
          <p:cNvPr id="122" name="Google Shape;122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768474" y="478267"/>
            <a:ext cx="1282575" cy="52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7">
            <a:hlinkClick r:id="rId3"/>
          </p:cNvPr>
          <p:cNvSpPr txBox="1"/>
          <p:nvPr>
            <p:ph idx="12" type="sldNum"/>
          </p:nvPr>
        </p:nvSpPr>
        <p:spPr>
          <a:xfrm>
            <a:off x="10791159" y="6217633"/>
            <a:ext cx="1237200" cy="524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  <a:hlinkClick/>
              </a:defRPr>
            </a:lvl1pPr>
            <a:lvl2pPr lvl="1" rtl="0" algn="r"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  <a:hlinkClick/>
              </a:defRPr>
            </a:lvl2pPr>
            <a:lvl3pPr lvl="2" rtl="0" algn="r"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  <a:hlinkClick/>
              </a:defRPr>
            </a:lvl3pPr>
            <a:lvl4pPr lvl="3" rtl="0" algn="r"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  <a:hlinkClick/>
              </a:defRPr>
            </a:lvl4pPr>
            <a:lvl5pPr lvl="4" rtl="0" algn="r"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  <a:hlinkClick/>
              </a:defRPr>
            </a:lvl5pPr>
            <a:lvl6pPr lvl="5" rtl="0" algn="r"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  <a:hlinkClick/>
              </a:defRPr>
            </a:lvl6pPr>
            <a:lvl7pPr lvl="6" rtl="0" algn="r"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  <a:hlinkClick/>
              </a:defRPr>
            </a:lvl7pPr>
            <a:lvl8pPr lvl="7" rtl="0" algn="r"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  <a:hlinkClick/>
              </a:defRPr>
            </a:lvl8pPr>
            <a:lvl9pPr lvl="8" rtl="0" algn="r"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  <a:hlinkClick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smp-spec.io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 pattern&#10;&#10;Description automatically generated" id="19" name="Google Shape;19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868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50056" y="-49199"/>
            <a:ext cx="2129568" cy="9664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ckground pattern&#10;&#10;Description automatically generated" id="21" name="Google Shape;21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12192000" cy="917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850055" y="-186039"/>
            <a:ext cx="2142447" cy="13068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0" y="0"/>
            <a:ext cx="12192000" cy="91729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ext&#10;&#10;Description automatically generated" id="24" name="Google Shape;24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397339" y="117722"/>
            <a:ext cx="2582285" cy="699369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4"/>
          <p:cNvSpPr txBox="1"/>
          <p:nvPr/>
        </p:nvSpPr>
        <p:spPr>
          <a:xfrm>
            <a:off x="9063000" y="636882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 sz="1200" u="sng">
                <a:solidFill>
                  <a:srgbClr val="C84688"/>
                </a:solidFill>
                <a:latin typeface="Open Sans"/>
                <a:ea typeface="Open Sans"/>
                <a:cs typeface="Open Sans"/>
                <a:sym typeface="Open Sans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smp-spec.io/meshmark</a:t>
            </a:r>
            <a:endParaRPr b="1" sz="1200">
              <a:solidFill>
                <a:srgbClr val="C8468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Slide">
  <p:cSld name="3_Title Slide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wo Content" type="twoObj">
  <p:cSld name="TWO_OBJECT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7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mparison" type="twoTxTwoObj">
  <p:cSld name="TWO_OBJECTS_WITH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8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7" name="Google Shape;37;p8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8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8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 type="blank">
  <p:cSld name="BLANK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png"/><Relationship Id="rId4" Type="http://schemas.openxmlformats.org/officeDocument/2006/relationships/image" Target="../media/image25.jpg"/><Relationship Id="rId5" Type="http://schemas.openxmlformats.org/officeDocument/2006/relationships/image" Target="../media/image20.png"/><Relationship Id="rId6" Type="http://schemas.openxmlformats.org/officeDocument/2006/relationships/image" Target="../media/image29.png"/><Relationship Id="rId7" Type="http://schemas.openxmlformats.org/officeDocument/2006/relationships/image" Target="../media/image2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hyperlink" Target="https://smp-spec.io" TargetMode="External"/><Relationship Id="rId5" Type="http://schemas.openxmlformats.org/officeDocument/2006/relationships/image" Target="../media/image9.png"/><Relationship Id="rId6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1.png"/><Relationship Id="rId4" Type="http://schemas.openxmlformats.org/officeDocument/2006/relationships/hyperlink" Target="https://en.wikipedia.org/wiki/Open_standard" TargetMode="External"/><Relationship Id="rId5" Type="http://schemas.openxmlformats.org/officeDocument/2006/relationships/hyperlink" Target="https://en.wikipedia.org/wiki/Software_applications" TargetMode="External"/><Relationship Id="rId6" Type="http://schemas.openxmlformats.org/officeDocument/2006/relationships/hyperlink" Target="https://smp-spec.io/meshmark" TargetMode="External"/><Relationship Id="rId7" Type="http://schemas.openxmlformats.org/officeDocument/2006/relationships/hyperlink" Target="https://smp-spec.io/meshmark" TargetMode="External"/><Relationship Id="rId8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Relationship Id="rId4" Type="http://schemas.openxmlformats.org/officeDocument/2006/relationships/image" Target="../media/image2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meshery.io" TargetMode="External"/><Relationship Id="rId4" Type="http://schemas.openxmlformats.org/officeDocument/2006/relationships/image" Target="../media/image30.png"/><Relationship Id="rId5" Type="http://schemas.openxmlformats.org/officeDocument/2006/relationships/image" Target="../media/image19.png"/><Relationship Id="rId6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4.png"/><Relationship Id="rId4" Type="http://schemas.openxmlformats.org/officeDocument/2006/relationships/image" Target="../media/image22.png"/><Relationship Id="rId5" Type="http://schemas.openxmlformats.org/officeDocument/2006/relationships/hyperlink" Target="https://smp-spec.io/dashboard" TargetMode="External"/><Relationship Id="rId6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/>
          <p:nvPr/>
        </p:nvSpPr>
        <p:spPr>
          <a:xfrm>
            <a:off x="720471" y="3920929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E4BE1"/>
              </a:buClr>
              <a:buSzPts val="3600"/>
              <a:buFont typeface="Arial"/>
              <a:buNone/>
            </a:pPr>
            <a:r>
              <a:rPr i="1" lang="en-CA" sz="3600">
                <a:solidFill>
                  <a:srgbClr val="C84688"/>
                </a:solidFill>
              </a:rPr>
              <a:t>Lee Calcote, Layer5</a:t>
            </a:r>
            <a:endParaRPr i="1" sz="3600">
              <a:solidFill>
                <a:srgbClr val="C84688"/>
              </a:solidFill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E4BE1"/>
              </a:buClr>
              <a:buSzPts val="3600"/>
              <a:buFont typeface="Arial"/>
              <a:buNone/>
            </a:pPr>
            <a:r>
              <a:rPr i="1" lang="en-CA" sz="3600">
                <a:solidFill>
                  <a:srgbClr val="C84688"/>
                </a:solidFill>
              </a:rPr>
              <a:t>Mrittika Ganguli, Intel</a:t>
            </a:r>
            <a:endParaRPr i="1" sz="3600">
              <a:solidFill>
                <a:srgbClr val="C84688"/>
              </a:solidFill>
            </a:endParaRPr>
          </a:p>
        </p:txBody>
      </p:sp>
      <p:sp>
        <p:nvSpPr>
          <p:cNvPr id="129" name="Google Shape;129;p28"/>
          <p:cNvSpPr txBox="1"/>
          <p:nvPr/>
        </p:nvSpPr>
        <p:spPr>
          <a:xfrm>
            <a:off x="627791" y="2098709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3"/>
              <a:buFont typeface="Arial"/>
              <a:buNone/>
            </a:pPr>
            <a:r>
              <a:rPr b="1" lang="en-CA" sz="6062">
                <a:solidFill>
                  <a:srgbClr val="C84688"/>
                </a:solidFill>
              </a:rPr>
              <a:t>MeshMark</a:t>
            </a:r>
            <a:r>
              <a:rPr b="1" lang="en-CA" sz="4162">
                <a:solidFill>
                  <a:srgbClr val="C84688"/>
                </a:solidFill>
              </a:rPr>
              <a:t>: </a:t>
            </a:r>
            <a:endParaRPr b="1" sz="4162">
              <a:solidFill>
                <a:srgbClr val="C84688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3"/>
              <a:buFont typeface="Arial"/>
              <a:buNone/>
            </a:pPr>
            <a:r>
              <a:rPr b="1" lang="en-CA" sz="4162">
                <a:solidFill>
                  <a:srgbClr val="C84688"/>
                </a:solidFill>
              </a:rPr>
              <a:t>Cloud Native </a:t>
            </a:r>
            <a:r>
              <a:rPr b="1" lang="en-CA" sz="4162">
                <a:solidFill>
                  <a:srgbClr val="C84688"/>
                </a:solidFill>
              </a:rPr>
              <a:t>Value Measurement</a:t>
            </a:r>
            <a:endParaRPr b="1" sz="4162">
              <a:solidFill>
                <a:srgbClr val="C84688"/>
              </a:solidFill>
            </a:endParaRPr>
          </a:p>
        </p:txBody>
      </p:sp>
      <p:sp>
        <p:nvSpPr>
          <p:cNvPr id="130" name="Google Shape;130;p28"/>
          <p:cNvSpPr txBox="1"/>
          <p:nvPr/>
        </p:nvSpPr>
        <p:spPr>
          <a:xfrm>
            <a:off x="720475" y="5941625"/>
            <a:ext cx="5773800" cy="65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b="1" i="1" lang="en-CA" sz="1200">
                <a:solidFill>
                  <a:srgbClr val="C84688"/>
                </a:solidFill>
              </a:rPr>
              <a:t>And </a:t>
            </a:r>
            <a:r>
              <a:rPr b="1" i="1" lang="en-CA" sz="1200">
                <a:solidFill>
                  <a:srgbClr val="C84688"/>
                </a:solidFill>
              </a:rPr>
              <a:t>Team: </a:t>
            </a:r>
            <a:r>
              <a:rPr b="0" i="1" lang="en-CA" sz="1200" u="none" cap="none" strike="noStrike">
                <a:solidFill>
                  <a:srgbClr val="C84688"/>
                </a:solidFill>
                <a:latin typeface="Arial"/>
                <a:ea typeface="Arial"/>
                <a:cs typeface="Arial"/>
                <a:sym typeface="Arial"/>
              </a:rPr>
              <a:t>Amruta M., </a:t>
            </a:r>
            <a:r>
              <a:rPr i="1" lang="en-CA" sz="1200">
                <a:solidFill>
                  <a:srgbClr val="C84688"/>
                </a:solidFill>
              </a:rPr>
              <a:t>Sunku R., Dmytro Y.</a:t>
            </a:r>
            <a:r>
              <a:rPr b="0" i="1" lang="en-CA" sz="1200" u="none" cap="none" strike="noStrike">
                <a:solidFill>
                  <a:srgbClr val="C84688"/>
                </a:solidFill>
                <a:latin typeface="Arial"/>
                <a:ea typeface="Arial"/>
                <a:cs typeface="Arial"/>
                <a:sym typeface="Arial"/>
              </a:rPr>
              <a:t>, Piotr K., Abhirupa L</a:t>
            </a:r>
            <a:r>
              <a:rPr i="1" lang="en-CA" sz="1200">
                <a:solidFill>
                  <a:srgbClr val="C84688"/>
                </a:solidFill>
              </a:rPr>
              <a:t>.,</a:t>
            </a:r>
            <a:r>
              <a:rPr b="0" i="1" lang="en-CA" sz="1200" u="none" cap="none" strike="noStrike">
                <a:solidFill>
                  <a:srgbClr val="C84688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i="1" lang="en-CA" sz="1200">
                <a:solidFill>
                  <a:srgbClr val="C84688"/>
                </a:solidFill>
              </a:rPr>
              <a:t>Intel</a:t>
            </a:r>
            <a:endParaRPr b="0" i="1" sz="1200" u="none" cap="none" strike="noStrike">
              <a:solidFill>
                <a:srgbClr val="C846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7"/>
          <p:cNvSpPr txBox="1"/>
          <p:nvPr/>
        </p:nvSpPr>
        <p:spPr>
          <a:xfrm>
            <a:off x="4060800" y="4726975"/>
            <a:ext cx="4070400" cy="44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900">
                <a:solidFill>
                  <a:srgbClr val="C84688"/>
                </a:solidFill>
                <a:latin typeface="Open Sans"/>
                <a:ea typeface="Open Sans"/>
                <a:cs typeface="Open Sans"/>
                <a:sym typeface="Open Sans"/>
              </a:rPr>
              <a:t>17 May 2022  I  Valencia, Spain</a:t>
            </a:r>
            <a:endParaRPr sz="1900">
              <a:solidFill>
                <a:srgbClr val="C8468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8"/>
          <p:cNvSpPr/>
          <p:nvPr/>
        </p:nvSpPr>
        <p:spPr>
          <a:xfrm>
            <a:off x="-24025" y="-18025"/>
            <a:ext cx="12262800" cy="6912000"/>
          </a:xfrm>
          <a:prstGeom prst="rect">
            <a:avLst/>
          </a:prstGeom>
          <a:solidFill>
            <a:srgbClr val="FBDED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http://assets.stickpng.com/images/58568d224f6ae202fedf2720.png</a:t>
            </a:r>
            <a:endParaRPr/>
          </a:p>
        </p:txBody>
      </p:sp>
      <p:pic>
        <p:nvPicPr>
          <p:cNvPr id="229" name="Google Shape;229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63300" y="5494600"/>
            <a:ext cx="1184826" cy="780601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38"/>
          <p:cNvSpPr/>
          <p:nvPr/>
        </p:nvSpPr>
        <p:spPr>
          <a:xfrm>
            <a:off x="-24025" y="2623025"/>
            <a:ext cx="12262800" cy="2538000"/>
          </a:xfrm>
          <a:prstGeom prst="rect">
            <a:avLst/>
          </a:prstGeom>
          <a:solidFill>
            <a:srgbClr val="C8468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38"/>
          <p:cNvSpPr txBox="1"/>
          <p:nvPr/>
        </p:nvSpPr>
        <p:spPr>
          <a:xfrm>
            <a:off x="272264" y="5222056"/>
            <a:ext cx="25368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b="1" lang="en-CA" sz="2300">
                <a:solidFill>
                  <a:srgbClr val="C84688"/>
                </a:solidFill>
                <a:latin typeface="Open Sans"/>
                <a:ea typeface="Open Sans"/>
                <a:cs typeface="Open Sans"/>
                <a:sym typeface="Open Sans"/>
              </a:rPr>
              <a:t>Lee Calcote</a:t>
            </a:r>
            <a:br>
              <a:rPr b="1" i="0" lang="en-CA" sz="2100" u="none" cap="none" strike="noStrike">
                <a:solidFill>
                  <a:srgbClr val="C84688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i="1" lang="en-CA" sz="1600">
                <a:solidFill>
                  <a:srgbClr val="C84688"/>
                </a:solidFill>
                <a:latin typeface="Open Sans"/>
                <a:ea typeface="Open Sans"/>
                <a:cs typeface="Open Sans"/>
                <a:sym typeface="Open Sans"/>
              </a:rPr>
              <a:t>Founder and CEO</a:t>
            </a:r>
            <a:br>
              <a:rPr i="0" lang="en-CA" sz="2100" u="none" cap="none" strike="noStrike">
                <a:solidFill>
                  <a:srgbClr val="C84688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CA" sz="2100">
                <a:solidFill>
                  <a:srgbClr val="C84688"/>
                </a:solidFill>
                <a:latin typeface="Open Sans"/>
                <a:ea typeface="Open Sans"/>
                <a:cs typeface="Open Sans"/>
                <a:sym typeface="Open Sans"/>
              </a:rPr>
              <a:t>Layer5</a:t>
            </a:r>
            <a:endParaRPr sz="2100" u="none" cap="none" strike="noStrike">
              <a:solidFill>
                <a:srgbClr val="C8468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2" name="Google Shape;232;p38"/>
          <p:cNvSpPr txBox="1"/>
          <p:nvPr/>
        </p:nvSpPr>
        <p:spPr>
          <a:xfrm>
            <a:off x="2801750" y="2654325"/>
            <a:ext cx="6388200" cy="235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7"/>
              <a:buFont typeface="Arial"/>
              <a:buNone/>
            </a:pPr>
            <a:r>
              <a:rPr b="1" lang="en-CA" sz="4874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MeshMark</a:t>
            </a:r>
            <a:r>
              <a:rPr b="1" lang="en-CA" sz="3829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 b="1" sz="3829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7"/>
              <a:buFont typeface="Arial"/>
              <a:buNone/>
            </a:pPr>
            <a:r>
              <a:rPr lang="en-CA" sz="3829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Cloud Native </a:t>
            </a:r>
            <a:endParaRPr sz="3829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7"/>
              <a:buFont typeface="Arial"/>
              <a:buNone/>
            </a:pPr>
            <a:r>
              <a:rPr lang="en-CA" sz="3829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Value Measurement</a:t>
            </a:r>
            <a:endParaRPr sz="5115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3" name="Google Shape;233;p38"/>
          <p:cNvSpPr txBox="1"/>
          <p:nvPr/>
        </p:nvSpPr>
        <p:spPr>
          <a:xfrm>
            <a:off x="8881775" y="5222050"/>
            <a:ext cx="30855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b="1" lang="en-CA" sz="2300">
                <a:solidFill>
                  <a:srgbClr val="C84688"/>
                </a:solidFill>
                <a:latin typeface="Open Sans"/>
                <a:ea typeface="Open Sans"/>
                <a:cs typeface="Open Sans"/>
                <a:sym typeface="Open Sans"/>
              </a:rPr>
              <a:t>Mrittika Ganguli</a:t>
            </a:r>
            <a:br>
              <a:rPr i="0" lang="en-CA" sz="2100" u="none" cap="none" strike="noStrike">
                <a:solidFill>
                  <a:srgbClr val="C84688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i="1" lang="en-CA" u="none" cap="none" strike="noStrike">
                <a:solidFill>
                  <a:srgbClr val="C84688"/>
                </a:solidFill>
                <a:latin typeface="Open Sans"/>
                <a:ea typeface="Open Sans"/>
                <a:cs typeface="Open Sans"/>
                <a:sym typeface="Open Sans"/>
              </a:rPr>
              <a:t>PE, </a:t>
            </a:r>
            <a:r>
              <a:rPr i="1" lang="en-CA">
                <a:solidFill>
                  <a:srgbClr val="C84688"/>
                </a:solidFill>
                <a:latin typeface="Open Sans"/>
                <a:ea typeface="Open Sans"/>
                <a:cs typeface="Open Sans"/>
                <a:sym typeface="Open Sans"/>
              </a:rPr>
              <a:t>Director Cloud Native Data Plane</a:t>
            </a:r>
            <a:br>
              <a:rPr i="0" lang="en-CA" sz="2100" u="none" cap="none" strike="noStrike">
                <a:solidFill>
                  <a:srgbClr val="C84688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CA" sz="2100">
                <a:solidFill>
                  <a:srgbClr val="C84688"/>
                </a:solidFill>
                <a:latin typeface="Open Sans"/>
                <a:ea typeface="Open Sans"/>
                <a:cs typeface="Open Sans"/>
                <a:sym typeface="Open Sans"/>
              </a:rPr>
              <a:t>Intel</a:t>
            </a:r>
            <a:endParaRPr sz="2100" u="none" cap="none" strike="noStrike">
              <a:solidFill>
                <a:srgbClr val="C8468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4" name="Google Shape;234;p38"/>
          <p:cNvSpPr txBox="1"/>
          <p:nvPr/>
        </p:nvSpPr>
        <p:spPr>
          <a:xfrm>
            <a:off x="3725700" y="1684925"/>
            <a:ext cx="4740600" cy="78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E4BE1"/>
              </a:buClr>
              <a:buSzPts val="2700"/>
              <a:buFont typeface="Arial"/>
              <a:buNone/>
            </a:pPr>
            <a:r>
              <a:rPr i="0" lang="en-CA" sz="1600" u="none" cap="none" strike="noStrike">
                <a:solidFill>
                  <a:srgbClr val="C84688"/>
                </a:solidFill>
                <a:latin typeface="Open Sans"/>
                <a:ea typeface="Open Sans"/>
                <a:cs typeface="Open Sans"/>
                <a:sym typeface="Open Sans"/>
              </a:rPr>
              <a:t>17 May 2022  I  Valencia, Spain</a:t>
            </a:r>
            <a:endParaRPr i="0" sz="1600" u="none" cap="none" strike="noStrike">
              <a:solidFill>
                <a:srgbClr val="C8468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35" name="Google Shape;235;p38"/>
          <p:cNvPicPr preferRelativeResize="0"/>
          <p:nvPr/>
        </p:nvPicPr>
        <p:blipFill rotWithShape="1">
          <a:blip r:embed="rId4">
            <a:alphaModFix/>
          </a:blip>
          <a:srcRect b="1409" l="0" r="0" t="1409"/>
          <a:stretch/>
        </p:blipFill>
        <p:spPr>
          <a:xfrm>
            <a:off x="279600" y="2623025"/>
            <a:ext cx="2522151" cy="253795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ext&#10;&#10;Description automatically generated" id="236" name="Google Shape;236;p3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625013" y="-4"/>
            <a:ext cx="6941974" cy="1880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38"/>
          <p:cNvPicPr preferRelativeResize="0"/>
          <p:nvPr/>
        </p:nvPicPr>
        <p:blipFill rotWithShape="1">
          <a:blip r:embed="rId6">
            <a:alphaModFix/>
          </a:blip>
          <a:srcRect b="0" l="0" r="1234" t="0"/>
          <a:stretch/>
        </p:blipFill>
        <p:spPr>
          <a:xfrm>
            <a:off x="9190025" y="2623025"/>
            <a:ext cx="2574275" cy="253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3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038776" y="5714150"/>
            <a:ext cx="2431949" cy="39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9"/>
          <p:cNvSpPr txBox="1"/>
          <p:nvPr/>
        </p:nvSpPr>
        <p:spPr>
          <a:xfrm>
            <a:off x="403682" y="220391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lnSpcReduction="10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CA" sz="3183">
                <a:solidFill>
                  <a:srgbClr val="C84688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 are missing performance characteristics</a:t>
            </a:r>
            <a:endParaRPr b="1" sz="3183">
              <a:solidFill>
                <a:srgbClr val="C84688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t/>
            </a:r>
            <a:endParaRPr b="1" sz="4000">
              <a:solidFill>
                <a:srgbClr val="C84688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i="1" lang="en-CA" sz="2167">
                <a:solidFill>
                  <a:srgbClr val="C84688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Where did they go?</a:t>
            </a:r>
            <a:endParaRPr i="1" sz="2167">
              <a:solidFill>
                <a:srgbClr val="C84688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36" name="Google Shape;136;p29"/>
          <p:cNvSpPr txBox="1"/>
          <p:nvPr/>
        </p:nvSpPr>
        <p:spPr>
          <a:xfrm>
            <a:off x="602725" y="2536625"/>
            <a:ext cx="5400000" cy="28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 sz="4000">
                <a:solidFill>
                  <a:srgbClr val="C84688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Brevity </a:t>
            </a:r>
            <a:endParaRPr b="1" sz="4000">
              <a:solidFill>
                <a:srgbClr val="C84688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1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How many performance metrics are you tracking to characterize your environments?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37" name="Google Shape;137;p29"/>
          <p:cNvSpPr txBox="1"/>
          <p:nvPr/>
        </p:nvSpPr>
        <p:spPr>
          <a:xfrm>
            <a:off x="6242225" y="2555726"/>
            <a:ext cx="5400000" cy="28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CA" sz="4000">
                <a:solidFill>
                  <a:srgbClr val="C84688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Business</a:t>
            </a:r>
            <a:br>
              <a:rPr b="1" lang="en-CA" sz="4000">
                <a:solidFill>
                  <a:srgbClr val="C84688"/>
                </a:solidFill>
                <a:latin typeface="Century Gothic"/>
                <a:ea typeface="Century Gothic"/>
                <a:cs typeface="Century Gothic"/>
                <a:sym typeface="Century Gothic"/>
              </a:rPr>
            </a:br>
            <a:r>
              <a:rPr lang="en-CA" sz="21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Performance != speeds and feeds</a:t>
            </a:r>
            <a:endParaRPr sz="21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CA" sz="21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instead</a:t>
            </a:r>
            <a:endParaRPr i="1" sz="21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CA" sz="21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Performance = value and overhead</a:t>
            </a:r>
            <a:endParaRPr sz="21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138" name="Google Shape;138;p29"/>
          <p:cNvCxnSpPr/>
          <p:nvPr/>
        </p:nvCxnSpPr>
        <p:spPr>
          <a:xfrm>
            <a:off x="6138600" y="2570825"/>
            <a:ext cx="0" cy="2785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9" name="Google Shape;139;p29"/>
          <p:cNvSpPr txBox="1"/>
          <p:nvPr/>
        </p:nvSpPr>
        <p:spPr>
          <a:xfrm>
            <a:off x="6540250" y="5390550"/>
            <a:ext cx="4803900" cy="866700"/>
          </a:xfrm>
          <a:prstGeom prst="rect">
            <a:avLst/>
          </a:prstGeom>
          <a:solidFill>
            <a:srgbClr val="FBDED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i="1" lang="en-CA" sz="15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Missing consideration of business point of view. </a:t>
            </a:r>
            <a:endParaRPr i="1" sz="15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lnSpc>
                <a:spcPct val="90000"/>
              </a:lnSpc>
              <a:spcBef>
                <a:spcPts val="1100"/>
              </a:spcBef>
              <a:spcAft>
                <a:spcPts val="1100"/>
              </a:spcAft>
              <a:buNone/>
            </a:pPr>
            <a:r>
              <a:rPr i="1" lang="en-CA" sz="15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Business </a:t>
            </a:r>
            <a:r>
              <a:rPr i="1" lang="en-CA" sz="15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performance</a:t>
            </a:r>
            <a:r>
              <a:rPr i="1" lang="en-CA" sz="15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metrics are key performance indicators. </a:t>
            </a:r>
            <a:endParaRPr i="1" sz="15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0" name="Google Shape;140;p29"/>
          <p:cNvSpPr txBox="1"/>
          <p:nvPr/>
        </p:nvSpPr>
        <p:spPr>
          <a:xfrm>
            <a:off x="900800" y="5390550"/>
            <a:ext cx="4803900" cy="866700"/>
          </a:xfrm>
          <a:prstGeom prst="rect">
            <a:avLst/>
          </a:prstGeom>
          <a:solidFill>
            <a:srgbClr val="FBDED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CA" sz="15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Measurement data not clear and concise. </a:t>
            </a:r>
            <a:endParaRPr sz="15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90000"/>
              </a:lnSpc>
              <a:spcBef>
                <a:spcPts val="1100"/>
              </a:spcBef>
              <a:spcAft>
                <a:spcPts val="1100"/>
              </a:spcAft>
              <a:buNone/>
            </a:pPr>
            <a:r>
              <a:rPr lang="en-CA" sz="15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Missing a single, true-north unit of measure.</a:t>
            </a:r>
            <a:endParaRPr i="1" sz="15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0"/>
          <p:cNvSpPr txBox="1"/>
          <p:nvPr/>
        </p:nvSpPr>
        <p:spPr>
          <a:xfrm>
            <a:off x="403682" y="-166784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CA" sz="4400">
                <a:solidFill>
                  <a:srgbClr val="C84688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Service Mesh Performance</a:t>
            </a:r>
            <a:endParaRPr b="1" sz="4000">
              <a:solidFill>
                <a:srgbClr val="3C494F"/>
              </a:solidFill>
            </a:endParaRPr>
          </a:p>
        </p:txBody>
      </p:sp>
      <p:pic>
        <p:nvPicPr>
          <p:cNvPr id="146" name="Google Shape;14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888" y="1248737"/>
            <a:ext cx="3725225" cy="372522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30"/>
          <p:cNvSpPr txBox="1"/>
          <p:nvPr/>
        </p:nvSpPr>
        <p:spPr>
          <a:xfrm>
            <a:off x="746971" y="4550213"/>
            <a:ext cx="3055200" cy="6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 sz="1700" u="sng">
                <a:solidFill>
                  <a:srgbClr val="00D3A9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smp-spec.io</a:t>
            </a:r>
            <a:endParaRPr b="1" sz="1700">
              <a:solidFill>
                <a:srgbClr val="00D3A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rgbClr val="00D3A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8" name="Google Shape;148;p30"/>
          <p:cNvSpPr txBox="1"/>
          <p:nvPr>
            <p:ph idx="4294967295" type="body"/>
          </p:nvPr>
        </p:nvSpPr>
        <p:spPr>
          <a:xfrm>
            <a:off x="4257600" y="1848400"/>
            <a:ext cx="7763100" cy="3470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-CA" sz="1600">
                <a:latin typeface="Century Gothic"/>
                <a:ea typeface="Century Gothic"/>
                <a:cs typeface="Century Gothic"/>
                <a:sym typeface="Century Gothic"/>
              </a:rPr>
              <a:t>Directly enables: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400050" lvl="0" marL="609600" rtl="0" algn="l">
              <a:spcBef>
                <a:spcPts val="1000"/>
              </a:spcBef>
              <a:spcAft>
                <a:spcPts val="0"/>
              </a:spcAft>
              <a:buSzPts val="1500"/>
              <a:buFont typeface="Century Gothic"/>
              <a:buChar char="-"/>
            </a:pPr>
            <a:r>
              <a:rPr lang="en-CA" sz="1500">
                <a:latin typeface="Century Gothic"/>
                <a:ea typeface="Century Gothic"/>
                <a:cs typeface="Century Gothic"/>
                <a:sym typeface="Century Gothic"/>
              </a:rPr>
              <a:t>capturing details of infrastructure capacity, service mesh configuration, and workload metadata.</a:t>
            </a:r>
            <a:endParaRPr b="1" sz="9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en-CA" sz="1600">
                <a:latin typeface="Century Gothic"/>
                <a:ea typeface="Century Gothic"/>
                <a:cs typeface="Century Gothic"/>
                <a:sym typeface="Century Gothic"/>
              </a:rPr>
              <a:t>Facilitates: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400050" lvl="0" marL="609600" rtl="0" algn="l">
              <a:spcBef>
                <a:spcPts val="1000"/>
              </a:spcBef>
              <a:spcAft>
                <a:spcPts val="0"/>
              </a:spcAft>
              <a:buSzPts val="1500"/>
              <a:buFont typeface="Century Gothic"/>
              <a:buChar char="-"/>
            </a:pPr>
            <a:r>
              <a:rPr lang="en-CA" sz="1500">
                <a:latin typeface="Century Gothic"/>
                <a:ea typeface="Century Gothic"/>
                <a:cs typeface="Century Gothic"/>
                <a:sym typeface="Century Gothic"/>
              </a:rPr>
              <a:t>benchmarking of service mesh performance</a:t>
            </a:r>
            <a:br>
              <a:rPr lang="en-CA" sz="1500">
                <a:latin typeface="Century Gothic"/>
                <a:ea typeface="Century Gothic"/>
                <a:cs typeface="Century Gothic"/>
                <a:sym typeface="Century Gothic"/>
              </a:rPr>
            </a:br>
            <a:endParaRPr sz="15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400050" lvl="0" marL="609600" rtl="0" algn="l">
              <a:spcBef>
                <a:spcPts val="0"/>
              </a:spcBef>
              <a:spcAft>
                <a:spcPts val="0"/>
              </a:spcAft>
              <a:buSzPts val="1500"/>
              <a:buFont typeface="Century Gothic"/>
              <a:buChar char="-"/>
            </a:pPr>
            <a:r>
              <a:rPr lang="en-CA" sz="1500">
                <a:latin typeface="Century Gothic"/>
                <a:ea typeface="Century Gothic"/>
                <a:cs typeface="Century Gothic"/>
                <a:sym typeface="Century Gothic"/>
              </a:rPr>
              <a:t>exchange of performance information from system-to-system / mesh-to-mesh</a:t>
            </a:r>
            <a:br>
              <a:rPr lang="en-CA" sz="1500">
                <a:latin typeface="Century Gothic"/>
                <a:ea typeface="Century Gothic"/>
                <a:cs typeface="Century Gothic"/>
                <a:sym typeface="Century Gothic"/>
              </a:rPr>
            </a:br>
            <a:endParaRPr sz="15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400050" lvl="0" marL="609600" rtl="0" algn="l">
              <a:spcBef>
                <a:spcPts val="0"/>
              </a:spcBef>
              <a:spcAft>
                <a:spcPts val="0"/>
              </a:spcAft>
              <a:buSzPts val="1500"/>
              <a:buFont typeface="Century Gothic"/>
              <a:buChar char="-"/>
            </a:pPr>
            <a:r>
              <a:rPr lang="en-CA" sz="1500">
                <a:latin typeface="Century Gothic"/>
                <a:ea typeface="Century Gothic"/>
                <a:cs typeface="Century Gothic"/>
                <a:sym typeface="Century Gothic"/>
              </a:rPr>
              <a:t>apples-to-apples performance comparisons of service mesh deployments.</a:t>
            </a:r>
            <a:br>
              <a:rPr lang="en-CA" sz="1500">
                <a:latin typeface="Century Gothic"/>
                <a:ea typeface="Century Gothic"/>
                <a:cs typeface="Century Gothic"/>
                <a:sym typeface="Century Gothic"/>
              </a:rPr>
            </a:br>
            <a:endParaRPr sz="15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400050" lvl="0" marL="609600" rtl="0" algn="l">
              <a:spcBef>
                <a:spcPts val="0"/>
              </a:spcBef>
              <a:spcAft>
                <a:spcPts val="0"/>
              </a:spcAft>
              <a:buSzPts val="1500"/>
              <a:buFont typeface="Century Gothic"/>
              <a:buChar char="-"/>
            </a:pPr>
            <a:r>
              <a:rPr lang="en-CA" sz="1500">
                <a:latin typeface="Century Gothic"/>
                <a:ea typeface="Century Gothic"/>
                <a:cs typeface="Century Gothic"/>
                <a:sym typeface="Century Gothic"/>
              </a:rPr>
              <a:t>a universal performance index to gauge a service mesh’s efficiency against deployments in other organizations’ environments.</a:t>
            </a:r>
            <a:endParaRPr sz="20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9" name="Google Shape;149;p30"/>
          <p:cNvSpPr/>
          <p:nvPr/>
        </p:nvSpPr>
        <p:spPr>
          <a:xfrm>
            <a:off x="171300" y="5718175"/>
            <a:ext cx="11849400" cy="528900"/>
          </a:xfrm>
          <a:prstGeom prst="roundRect">
            <a:avLst>
              <a:gd fmla="val 16667" name="adj"/>
            </a:avLst>
          </a:prstGeom>
          <a:solidFill>
            <a:srgbClr val="FBDED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CA" sz="1600">
                <a:solidFill>
                  <a:srgbClr val="C84688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vendor neutral service mesh performance measurement standard</a:t>
            </a:r>
            <a:endParaRPr b="1" i="1" sz="1600">
              <a:solidFill>
                <a:srgbClr val="C84688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50" name="Google Shape;150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1524" y="5863152"/>
            <a:ext cx="1504424" cy="23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05524" y="6902777"/>
            <a:ext cx="1746025" cy="27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1"/>
          <p:cNvSpPr txBox="1"/>
          <p:nvPr>
            <p:ph idx="4294967295" type="body"/>
          </p:nvPr>
        </p:nvSpPr>
        <p:spPr>
          <a:xfrm>
            <a:off x="4191150" y="2200975"/>
            <a:ext cx="7768200" cy="3602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SzPts val="1700"/>
              <a:buFont typeface="Century Gothic"/>
              <a:buChar char="•"/>
            </a:pPr>
            <a:r>
              <a:rPr lang="en-CA" sz="1700">
                <a:latin typeface="Century Gothic"/>
                <a:ea typeface="Century Gothic"/>
                <a:cs typeface="Century Gothic"/>
                <a:sym typeface="Century Gothic"/>
              </a:rPr>
              <a:t>MeshMark d</a:t>
            </a:r>
            <a:r>
              <a:rPr lang="en-CA" sz="1700">
                <a:latin typeface="Century Gothic"/>
                <a:ea typeface="Century Gothic"/>
                <a:cs typeface="Century Gothic"/>
                <a:sym typeface="Century Gothic"/>
              </a:rPr>
              <a:t>istills a variety of overhead signals and key performance indicators into a simple index. </a:t>
            </a:r>
            <a:br>
              <a:rPr lang="en-CA" sz="1500">
                <a:latin typeface="Century Gothic"/>
                <a:ea typeface="Century Gothic"/>
                <a:cs typeface="Century Gothic"/>
                <a:sym typeface="Century Gothic"/>
              </a:rPr>
            </a:br>
            <a:endParaRPr sz="15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SzPts val="1700"/>
              <a:buFont typeface="Century Gothic"/>
              <a:buChar char="•"/>
            </a:pPr>
            <a:r>
              <a:rPr lang="en-CA" sz="1700">
                <a:latin typeface="Century Gothic"/>
                <a:ea typeface="Century Gothic"/>
                <a:cs typeface="Century Gothic"/>
                <a:sym typeface="Century Gothic"/>
              </a:rPr>
              <a:t>MeshMark’s</a:t>
            </a:r>
            <a:r>
              <a:rPr lang="en-CA" sz="1700">
                <a:latin typeface="Century Gothic"/>
                <a:ea typeface="Century Gothic"/>
                <a:cs typeface="Century Gothic"/>
                <a:sym typeface="Century Gothic"/>
              </a:rPr>
              <a:t> purpose is to convert measurements into insights about the value of functions your cloud native infrastructure is providing. </a:t>
            </a:r>
            <a:br>
              <a:rPr lang="en-CA" sz="1700">
                <a:latin typeface="Century Gothic"/>
                <a:ea typeface="Century Gothic"/>
                <a:cs typeface="Century Gothic"/>
                <a:sym typeface="Century Gothic"/>
              </a:rPr>
            </a:br>
            <a:endParaRPr sz="17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SzPts val="1700"/>
              <a:buFont typeface="Century Gothic"/>
              <a:buChar char="•"/>
            </a:pPr>
            <a:r>
              <a:rPr lang="en-CA" sz="1700">
                <a:latin typeface="Century Gothic"/>
                <a:ea typeface="Century Gothic"/>
                <a:cs typeface="Century Gothic"/>
                <a:sym typeface="Century Gothic"/>
              </a:rPr>
              <a:t>MeshMark specifies a uniform way to analyze and report on the degree to which measured performance provides business value.</a:t>
            </a:r>
            <a:endParaRPr sz="17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57" name="Google Shape;15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9913" y="7037913"/>
            <a:ext cx="2164224" cy="1686453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31"/>
          <p:cNvSpPr txBox="1"/>
          <p:nvPr>
            <p:ph idx="4294967295" type="title"/>
          </p:nvPr>
        </p:nvSpPr>
        <p:spPr>
          <a:xfrm>
            <a:off x="415658" y="0"/>
            <a:ext cx="11360700" cy="1020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>
                <a:solidFill>
                  <a:srgbClr val="C84688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MeshMark</a:t>
            </a:r>
            <a:endParaRPr i="1" sz="2000">
              <a:solidFill>
                <a:srgbClr val="00D3A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9" name="Google Shape;159;p31"/>
          <p:cNvSpPr/>
          <p:nvPr/>
        </p:nvSpPr>
        <p:spPr>
          <a:xfrm>
            <a:off x="546825" y="4382100"/>
            <a:ext cx="3325200" cy="1637400"/>
          </a:xfrm>
          <a:prstGeom prst="roundRect">
            <a:avLst>
              <a:gd fmla="val 16667" name="adj"/>
            </a:avLst>
          </a:prstGeom>
          <a:solidFill>
            <a:srgbClr val="52525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-CA" sz="16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An </a:t>
            </a:r>
            <a:r>
              <a:rPr b="1" i="1" lang="en-CA" sz="1600">
                <a:solidFill>
                  <a:schemeClr val="lt1"/>
                </a:solidFill>
                <a:uFill>
                  <a:noFill/>
                </a:uFill>
                <a:latin typeface="Century Gothic"/>
                <a:ea typeface="Century Gothic"/>
                <a:cs typeface="Century Gothic"/>
                <a:sym typeface="Century Gothic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open </a:t>
            </a:r>
            <a:r>
              <a:rPr b="1" i="1" lang="en-CA" sz="16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index for measuring performance of cloud native infrastructure</a:t>
            </a:r>
            <a:r>
              <a:rPr b="1" i="1" lang="en-CA" sz="1600">
                <a:solidFill>
                  <a:schemeClr val="lt1"/>
                </a:solidFill>
                <a:uFill>
                  <a:noFill/>
                </a:uFill>
                <a:latin typeface="Century Gothic"/>
                <a:ea typeface="Century Gothic"/>
                <a:cs typeface="Century Gothic"/>
                <a:sym typeface="Century Gothic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1" i="1" lang="en-CA" sz="16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 context of the value provided to your business. </a:t>
            </a:r>
            <a:endParaRPr b="1" i="1" sz="16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0" name="Google Shape;160;p31"/>
          <p:cNvSpPr txBox="1"/>
          <p:nvPr/>
        </p:nvSpPr>
        <p:spPr>
          <a:xfrm>
            <a:off x="709425" y="3748875"/>
            <a:ext cx="3000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 sz="1700" u="sng">
                <a:solidFill>
                  <a:srgbClr val="00D3A9"/>
                </a:solidFill>
                <a:latin typeface="Century Gothic"/>
                <a:ea typeface="Century Gothic"/>
                <a:cs typeface="Century Gothic"/>
                <a:sym typeface="Century Gothic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smp-spec.io</a:t>
            </a:r>
            <a:r>
              <a:rPr b="1" lang="en-CA" sz="1700" u="sng">
                <a:solidFill>
                  <a:srgbClr val="00D3A9"/>
                </a:solidFill>
                <a:latin typeface="Century Gothic"/>
                <a:ea typeface="Century Gothic"/>
                <a:cs typeface="Century Gothic"/>
                <a:sym typeface="Century Gothic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/meshmark</a:t>
            </a:r>
            <a:endParaRPr b="1" sz="1700">
              <a:solidFill>
                <a:srgbClr val="00D3A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1" name="Google Shape;161;p31"/>
          <p:cNvSpPr txBox="1"/>
          <p:nvPr/>
        </p:nvSpPr>
        <p:spPr>
          <a:xfrm>
            <a:off x="4483350" y="2200975"/>
            <a:ext cx="7476000" cy="5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 sz="2562">
                <a:solidFill>
                  <a:srgbClr val="C84688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Cloud Native Value Measurement</a:t>
            </a:r>
            <a:endParaRPr b="1" sz="2562">
              <a:solidFill>
                <a:srgbClr val="C84688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62" name="Google Shape;162;p3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46825" y="1529746"/>
            <a:ext cx="3325200" cy="22191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2"/>
          <p:cNvSpPr txBox="1"/>
          <p:nvPr>
            <p:ph idx="4294967295" type="body"/>
          </p:nvPr>
        </p:nvSpPr>
        <p:spPr>
          <a:xfrm>
            <a:off x="280200" y="1684150"/>
            <a:ext cx="6078900" cy="400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770"/>
              <a:buNone/>
            </a:pPr>
            <a:r>
              <a:rPr b="1" lang="en-CA" sz="1690">
                <a:latin typeface="Century Gothic"/>
                <a:ea typeface="Century Gothic"/>
                <a:cs typeface="Century Gothic"/>
                <a:sym typeface="Century Gothic"/>
              </a:rPr>
              <a:t>Problem: </a:t>
            </a:r>
            <a:endParaRPr sz="155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4325" lvl="0" marL="457200" rtl="0" algn="l">
              <a:lnSpc>
                <a:spcPct val="80000"/>
              </a:lnSpc>
              <a:spcBef>
                <a:spcPts val="1100"/>
              </a:spcBef>
              <a:spcAft>
                <a:spcPts val="0"/>
              </a:spcAft>
              <a:buSzPts val="1550"/>
              <a:buFont typeface="Century Gothic"/>
              <a:buChar char="•"/>
            </a:pPr>
            <a:r>
              <a:rPr lang="en-CA" sz="1550">
                <a:latin typeface="Century Gothic"/>
                <a:ea typeface="Century Gothic"/>
                <a:cs typeface="Century Gothic"/>
                <a:sym typeface="Century Gothic"/>
              </a:rPr>
              <a:t>An </a:t>
            </a:r>
            <a:r>
              <a:rPr lang="en-CA" sz="1550">
                <a:latin typeface="Century Gothic"/>
                <a:ea typeface="Century Gothic"/>
                <a:cs typeface="Century Gothic"/>
                <a:sym typeface="Century Gothic"/>
              </a:rPr>
              <a:t>efficient YouTube video loads comments, feedback, and other content before a video load.</a:t>
            </a:r>
            <a:endParaRPr sz="155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4325" lvl="0" marL="457200" rtl="0" algn="l">
              <a:lnSpc>
                <a:spcPct val="80000"/>
              </a:lnSpc>
              <a:spcBef>
                <a:spcPts val="1100"/>
              </a:spcBef>
              <a:spcAft>
                <a:spcPts val="0"/>
              </a:spcAft>
              <a:buSzPts val="1550"/>
              <a:buFont typeface="Century Gothic"/>
              <a:buChar char="•"/>
            </a:pPr>
            <a:r>
              <a:rPr lang="en-CA" sz="1550">
                <a:latin typeface="Century Gothic"/>
                <a:ea typeface="Century Gothic"/>
                <a:cs typeface="Century Gothic"/>
                <a:sym typeface="Century Gothic"/>
              </a:rPr>
              <a:t>A web catalog would load the text first and then images. </a:t>
            </a:r>
            <a:endParaRPr sz="155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4325" lvl="0" marL="457200" rtl="0" algn="l">
              <a:lnSpc>
                <a:spcPct val="80000"/>
              </a:lnSpc>
              <a:spcBef>
                <a:spcPts val="1100"/>
              </a:spcBef>
              <a:spcAft>
                <a:spcPts val="0"/>
              </a:spcAft>
              <a:buSzPts val="1550"/>
              <a:buFont typeface="Century Gothic"/>
              <a:buChar char="•"/>
            </a:pPr>
            <a:r>
              <a:rPr lang="en-CA" sz="1550">
                <a:latin typeface="Century Gothic"/>
                <a:ea typeface="Century Gothic"/>
                <a:cs typeface="Century Gothic"/>
                <a:sym typeface="Century Gothic"/>
              </a:rPr>
              <a:t>Load latency is directly proportional to a MeshMark ratio.</a:t>
            </a:r>
            <a:endParaRPr sz="155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14325" lvl="0" marL="457200" rtl="0" algn="l">
              <a:lnSpc>
                <a:spcPct val="80000"/>
              </a:lnSpc>
              <a:spcBef>
                <a:spcPts val="1100"/>
              </a:spcBef>
              <a:spcAft>
                <a:spcPts val="0"/>
              </a:spcAft>
              <a:buSzPts val="1550"/>
              <a:buFont typeface="Century Gothic"/>
              <a:buChar char="•"/>
            </a:pPr>
            <a:r>
              <a:rPr lang="en-CA" sz="1550">
                <a:latin typeface="Century Gothic"/>
                <a:ea typeface="Century Gothic"/>
                <a:cs typeface="Century Gothic"/>
                <a:sym typeface="Century Gothic"/>
              </a:rPr>
              <a:t>The number of resources required to provide that latency SLA is directly proportional to a MeskMark ratio.</a:t>
            </a:r>
            <a:endParaRPr sz="155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8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sz="155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80000"/>
              </a:lnSpc>
              <a:spcBef>
                <a:spcPts val="1100"/>
              </a:spcBef>
              <a:spcAft>
                <a:spcPts val="1100"/>
              </a:spcAft>
              <a:buNone/>
            </a:pPr>
            <a:r>
              <a:rPr lang="en-CA" sz="1550">
                <a:latin typeface="Century Gothic"/>
                <a:ea typeface="Century Gothic"/>
                <a:cs typeface="Century Gothic"/>
                <a:sym typeface="Century Gothic"/>
              </a:rPr>
              <a:t>Hence the TCO of the application is directly related to the MeshMark.</a:t>
            </a:r>
            <a:endParaRPr sz="155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68" name="Google Shape;16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0024" y="1684150"/>
            <a:ext cx="4337421" cy="2772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09326" y="2729137"/>
            <a:ext cx="4337423" cy="2842738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32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71" name="Google Shape;171;p32"/>
          <p:cNvSpPr txBox="1"/>
          <p:nvPr/>
        </p:nvSpPr>
        <p:spPr>
          <a:xfrm>
            <a:off x="403682" y="-166784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CA" sz="4000">
                <a:solidFill>
                  <a:srgbClr val="C84688"/>
                </a:solidFill>
              </a:rPr>
              <a:t>Hypothetical MeshMark</a:t>
            </a:r>
            <a:endParaRPr b="1" sz="4000">
              <a:solidFill>
                <a:srgbClr val="C84688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3"/>
          <p:cNvSpPr txBox="1"/>
          <p:nvPr/>
        </p:nvSpPr>
        <p:spPr>
          <a:xfrm>
            <a:off x="403682" y="-166784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b="1" lang="en-CA" sz="4000">
                <a:solidFill>
                  <a:srgbClr val="C84688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MeshMark: The Formula</a:t>
            </a:r>
            <a:endParaRPr i="0" sz="4000" u="none" cap="none" strike="noStrike">
              <a:solidFill>
                <a:srgbClr val="C84688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77" name="Google Shape;177;p33"/>
          <p:cNvSpPr txBox="1"/>
          <p:nvPr/>
        </p:nvSpPr>
        <p:spPr>
          <a:xfrm>
            <a:off x="3535309" y="1307350"/>
            <a:ext cx="6820200" cy="4032900"/>
          </a:xfrm>
          <a:prstGeom prst="rect">
            <a:avLst/>
          </a:prstGeom>
          <a:noFill/>
          <a:ln cap="flat" cmpd="sng" w="19050">
            <a:solidFill>
              <a:srgbClr val="00D3A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000">
                <a:solidFill>
                  <a:schemeClr val="dk1"/>
                </a:solidFill>
                <a:latin typeface="Caveat Medium"/>
                <a:ea typeface="Caveat Medium"/>
                <a:cs typeface="Caveat Medium"/>
                <a:sym typeface="Caveat Medium"/>
              </a:rPr>
              <a:t>Utilization Class1 [ (</a:t>
            </a:r>
            <a:r>
              <a:rPr lang="en-CA" sz="2000">
                <a:solidFill>
                  <a:schemeClr val="dk1"/>
                </a:solidFill>
                <a:latin typeface="Caveat Medium"/>
                <a:ea typeface="Caveat Medium"/>
                <a:cs typeface="Caveat Medium"/>
                <a:sym typeface="Caveat Medium"/>
              </a:rPr>
              <a:t>MUE1 x </a:t>
            </a:r>
            <a:r>
              <a:rPr lang="en-CA" sz="2000">
                <a:solidFill>
                  <a:schemeClr val="dk1"/>
                </a:solidFill>
                <a:latin typeface="Caveat Medium"/>
                <a:ea typeface="Caveat Medium"/>
                <a:cs typeface="Caveat Medium"/>
                <a:sym typeface="Caveat Medium"/>
              </a:rPr>
              <a:t>weight</a:t>
            </a:r>
            <a:r>
              <a:rPr lang="en-CA" sz="2000">
                <a:solidFill>
                  <a:schemeClr val="dk1"/>
                </a:solidFill>
                <a:latin typeface="Caveat Medium"/>
                <a:ea typeface="Caveat Medium"/>
                <a:cs typeface="Caveat Medium"/>
                <a:sym typeface="Caveat Medium"/>
              </a:rPr>
              <a:t>)  ... + (MUEn x weight) </a:t>
            </a:r>
            <a:endParaRPr sz="2000">
              <a:solidFill>
                <a:schemeClr val="dk1"/>
              </a:solidFill>
              <a:latin typeface="Caveat Medium"/>
              <a:ea typeface="Caveat Medium"/>
              <a:cs typeface="Caveat Medium"/>
              <a:sym typeface="Caveat Medium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veat Medium"/>
              <a:ea typeface="Caveat Medium"/>
              <a:cs typeface="Caveat Medium"/>
              <a:sym typeface="Caveat Medium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000">
                <a:solidFill>
                  <a:schemeClr val="dk1"/>
                </a:solidFill>
                <a:latin typeface="Caveat Medium"/>
                <a:ea typeface="Caveat Medium"/>
                <a:cs typeface="Caveat Medium"/>
                <a:sym typeface="Caveat Medium"/>
              </a:rPr>
              <a:t># of MUEs ]</a:t>
            </a:r>
            <a:endParaRPr sz="2000">
              <a:solidFill>
                <a:schemeClr val="dk1"/>
              </a:solidFill>
              <a:latin typeface="Caveat Medium"/>
              <a:ea typeface="Caveat Medium"/>
              <a:cs typeface="Caveat Medium"/>
              <a:sym typeface="Caveat Medium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CA" sz="2000">
                <a:solidFill>
                  <a:schemeClr val="dk1"/>
                </a:solidFill>
                <a:latin typeface="Caveat Medium"/>
                <a:ea typeface="Caveat Medium"/>
                <a:cs typeface="Caveat Medium"/>
                <a:sym typeface="Caveat Medium"/>
              </a:rPr>
              <a:t>… + …</a:t>
            </a:r>
            <a:endParaRPr sz="2000">
              <a:solidFill>
                <a:schemeClr val="dk1"/>
              </a:solidFill>
              <a:latin typeface="Caveat Medium"/>
              <a:ea typeface="Caveat Medium"/>
              <a:cs typeface="Caveat Medium"/>
              <a:sym typeface="Caveat Medium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000">
                <a:solidFill>
                  <a:schemeClr val="dk1"/>
                </a:solidFill>
                <a:latin typeface="Caveat Medium"/>
                <a:ea typeface="Caveat Medium"/>
                <a:cs typeface="Caveat Medium"/>
                <a:sym typeface="Caveat Medium"/>
              </a:rPr>
              <a:t>Utilization ClassN [ (MUE1 x weight)  ... + (MUEn x weight) </a:t>
            </a:r>
            <a:endParaRPr sz="2000">
              <a:solidFill>
                <a:schemeClr val="dk1"/>
              </a:solidFill>
              <a:latin typeface="Caveat Medium"/>
              <a:ea typeface="Caveat Medium"/>
              <a:cs typeface="Caveat Medium"/>
              <a:sym typeface="Caveat Medium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CA" sz="2000">
                <a:solidFill>
                  <a:schemeClr val="dk1"/>
                </a:solidFill>
                <a:latin typeface="Caveat Medium"/>
                <a:ea typeface="Caveat Medium"/>
                <a:cs typeface="Caveat Medium"/>
                <a:sym typeface="Caveat Medium"/>
              </a:rPr>
            </a:br>
            <a:r>
              <a:rPr lang="en-CA" sz="2000">
                <a:solidFill>
                  <a:schemeClr val="dk1"/>
                </a:solidFill>
                <a:latin typeface="Caveat Medium"/>
                <a:ea typeface="Caveat Medium"/>
                <a:cs typeface="Caveat Medium"/>
                <a:sym typeface="Caveat Medium"/>
              </a:rPr>
              <a:t># of MUEs ]</a:t>
            </a:r>
            <a:endParaRPr sz="2000">
              <a:solidFill>
                <a:schemeClr val="dk1"/>
              </a:solidFill>
              <a:latin typeface="Caveat Medium"/>
              <a:ea typeface="Caveat Medium"/>
              <a:cs typeface="Caveat Medium"/>
              <a:sym typeface="Caveat Medium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CA" sz="2000">
                <a:solidFill>
                  <a:schemeClr val="dk1"/>
                </a:solidFill>
                <a:latin typeface="Caveat Medium"/>
                <a:ea typeface="Caveat Medium"/>
                <a:cs typeface="Caveat Medium"/>
                <a:sym typeface="Caveat Medium"/>
              </a:rPr>
            </a:br>
            <a:r>
              <a:rPr lang="en-CA" sz="2000">
                <a:solidFill>
                  <a:schemeClr val="dk1"/>
                </a:solidFill>
                <a:latin typeface="Caveat Medium"/>
                <a:ea typeface="Caveat Medium"/>
                <a:cs typeface="Caveat Medium"/>
                <a:sym typeface="Caveat Medium"/>
              </a:rPr>
              <a:t># of Utilization Classes</a:t>
            </a:r>
            <a:endParaRPr sz="2000">
              <a:solidFill>
                <a:schemeClr val="dk1"/>
              </a:solidFill>
              <a:latin typeface="Caveat Medium"/>
              <a:ea typeface="Caveat Medium"/>
              <a:cs typeface="Caveat Medium"/>
              <a:sym typeface="Caveat Medium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000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where weight in range -50% : +50% </a:t>
            </a:r>
            <a:endParaRPr sz="1000"/>
          </a:p>
        </p:txBody>
      </p:sp>
      <p:sp>
        <p:nvSpPr>
          <p:cNvPr id="178" name="Google Shape;178;p33"/>
          <p:cNvSpPr txBox="1"/>
          <p:nvPr/>
        </p:nvSpPr>
        <p:spPr>
          <a:xfrm>
            <a:off x="838207" y="7225384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CA" sz="1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How do you define “cost”? A composition of resource metrics pertinent to microservices. A composition of cpu, memory, latency, ….</a:t>
            </a:r>
            <a:endParaRPr sz="10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CA" sz="1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How do you quantify “benefit”? Use of </a:t>
            </a:r>
            <a:r>
              <a:rPr i="1" lang="en-CA" sz="1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weights</a:t>
            </a:r>
            <a:r>
              <a:rPr lang="en-CA" sz="1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enables users to discount one aspect of performance / utilization / efficiency versus another. </a:t>
            </a:r>
            <a:endParaRPr sz="1800">
              <a:solidFill>
                <a:srgbClr val="26262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79" name="Google Shape;179;p33"/>
          <p:cNvSpPr txBox="1"/>
          <p:nvPr/>
        </p:nvSpPr>
        <p:spPr>
          <a:xfrm>
            <a:off x="1431384" y="2414332"/>
            <a:ext cx="1986000" cy="9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 sz="4900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= </a:t>
            </a:r>
            <a:endParaRPr b="1" sz="4900"/>
          </a:p>
        </p:txBody>
      </p:sp>
      <p:sp>
        <p:nvSpPr>
          <p:cNvPr id="180" name="Google Shape;180;p33"/>
          <p:cNvSpPr txBox="1"/>
          <p:nvPr/>
        </p:nvSpPr>
        <p:spPr>
          <a:xfrm>
            <a:off x="3535309" y="5653700"/>
            <a:ext cx="6820200" cy="461700"/>
          </a:xfrm>
          <a:prstGeom prst="rect">
            <a:avLst/>
          </a:prstGeom>
          <a:solidFill>
            <a:srgbClr val="FBDED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Utilization Classes group MUEs by the type of resource being measured.</a:t>
            </a:r>
            <a:endParaRPr sz="900">
              <a:solidFill>
                <a:schemeClr val="dk1"/>
              </a:solidFill>
            </a:endParaRPr>
          </a:p>
        </p:txBody>
      </p:sp>
      <p:sp>
        <p:nvSpPr>
          <p:cNvPr id="181" name="Google Shape;181;p33"/>
          <p:cNvSpPr txBox="1"/>
          <p:nvPr/>
        </p:nvSpPr>
        <p:spPr>
          <a:xfrm>
            <a:off x="275100" y="6359025"/>
            <a:ext cx="815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aseline="30000" i="1" lang="en-CA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</a:t>
            </a:r>
            <a:r>
              <a:rPr i="1" lang="en-CA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i="1" lang="en-CA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Parameter weights (or discounts) may be assigned to individual parameters based on how you value a given function.</a:t>
            </a:r>
            <a:endParaRPr i="1" sz="1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2" name="Google Shape;182;p33"/>
          <p:cNvSpPr/>
          <p:nvPr/>
        </p:nvSpPr>
        <p:spPr>
          <a:xfrm rot="389145">
            <a:off x="453323" y="3198164"/>
            <a:ext cx="2384901" cy="461694"/>
          </a:xfrm>
          <a:custGeom>
            <a:rect b="b" l="l" r="r" t="t"/>
            <a:pathLst>
              <a:path extrusionOk="0" h="7096" w="58058">
                <a:moveTo>
                  <a:pt x="0" y="7096"/>
                </a:moveTo>
                <a:cubicBezTo>
                  <a:pt x="18915" y="2369"/>
                  <a:pt x="38561" y="0"/>
                  <a:pt x="58058" y="0"/>
                </a:cubicBezTo>
              </a:path>
            </a:pathLst>
          </a:custGeom>
          <a:noFill/>
          <a:ln cap="flat" cmpd="sng" w="19050">
            <a:solidFill>
              <a:srgbClr val="00D3A9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183" name="Google Shape;183;p33"/>
          <p:cNvCxnSpPr/>
          <p:nvPr/>
        </p:nvCxnSpPr>
        <p:spPr>
          <a:xfrm>
            <a:off x="4137129" y="4017675"/>
            <a:ext cx="5811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4" name="Google Shape;184;p33"/>
          <p:cNvCxnSpPr/>
          <p:nvPr/>
        </p:nvCxnSpPr>
        <p:spPr>
          <a:xfrm>
            <a:off x="5331628" y="3289900"/>
            <a:ext cx="3285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5" name="Google Shape;185;p33"/>
          <p:cNvCxnSpPr/>
          <p:nvPr/>
        </p:nvCxnSpPr>
        <p:spPr>
          <a:xfrm>
            <a:off x="5286722" y="1913575"/>
            <a:ext cx="3285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86" name="Google Shape;18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1421" y="2788075"/>
            <a:ext cx="2848709" cy="3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4"/>
          <p:cNvSpPr txBox="1"/>
          <p:nvPr/>
        </p:nvSpPr>
        <p:spPr>
          <a:xfrm>
            <a:off x="403682" y="138016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2500" lnSpcReduction="20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00"/>
              <a:buFont typeface="Arial"/>
              <a:buNone/>
            </a:pPr>
            <a:r>
              <a:rPr b="1" lang="en-CA" sz="4000">
                <a:solidFill>
                  <a:srgbClr val="C84688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Resource utilization efficiency</a:t>
            </a:r>
            <a:br>
              <a:rPr b="1" lang="en-CA" sz="4000">
                <a:solidFill>
                  <a:srgbClr val="C84688"/>
                </a:solidFill>
                <a:latin typeface="Century Gothic"/>
                <a:ea typeface="Century Gothic"/>
                <a:cs typeface="Century Gothic"/>
                <a:sym typeface="Century Gothic"/>
              </a:rPr>
            </a:br>
            <a:endParaRPr b="1" sz="4000">
              <a:solidFill>
                <a:srgbClr val="C84688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3333"/>
              <a:buFont typeface="Arial"/>
              <a:buNone/>
            </a:pPr>
            <a:r>
              <a:rPr i="1" lang="en-CA" sz="1500">
                <a:solidFill>
                  <a:srgbClr val="C84688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 Mesh Utilization Efficiency Example</a:t>
            </a:r>
            <a:endParaRPr b="1" sz="4000">
              <a:solidFill>
                <a:srgbClr val="C84688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92" name="Google Shape;192;p34"/>
          <p:cNvSpPr txBox="1"/>
          <p:nvPr/>
        </p:nvSpPr>
        <p:spPr>
          <a:xfrm>
            <a:off x="557225" y="2916925"/>
            <a:ext cx="5577600" cy="123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18"/>
              <a:buFont typeface="Arial"/>
              <a:buNone/>
            </a:pPr>
            <a:r>
              <a:rPr b="1" i="1" lang="en-CA" sz="1690">
                <a:solidFill>
                  <a:srgbClr val="525252"/>
                </a:solidFill>
                <a:latin typeface="Calibri"/>
                <a:ea typeface="Calibri"/>
                <a:cs typeface="Calibri"/>
                <a:sym typeface="Calibri"/>
              </a:rPr>
              <a:t>MUE</a:t>
            </a:r>
            <a:r>
              <a:rPr i="1" lang="en-CA" sz="1690">
                <a:solidFill>
                  <a:srgbClr val="525252"/>
                </a:solidFill>
                <a:latin typeface="Calibri"/>
                <a:ea typeface="Calibri"/>
                <a:cs typeface="Calibri"/>
                <a:sym typeface="Calibri"/>
              </a:rPr>
              <a:t> = 1 + MUE</a:t>
            </a:r>
            <a:r>
              <a:rPr baseline="-25000" i="1" lang="en-CA" sz="3447">
                <a:solidFill>
                  <a:srgbClr val="525252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i="1" lang="en-CA" sz="1690">
                <a:solidFill>
                  <a:srgbClr val="525252"/>
                </a:solidFill>
                <a:latin typeface="Calibri"/>
                <a:ea typeface="Calibri"/>
                <a:cs typeface="Calibri"/>
                <a:sym typeface="Calibri"/>
              </a:rPr>
              <a:t> + MUE</a:t>
            </a:r>
            <a:r>
              <a:rPr baseline="-25000" i="1" lang="en-CA" sz="3447">
                <a:solidFill>
                  <a:srgbClr val="525252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i="1" lang="en-CA" sz="1690">
                <a:solidFill>
                  <a:srgbClr val="525252"/>
                </a:solidFill>
                <a:latin typeface="Calibri"/>
                <a:ea typeface="Calibri"/>
                <a:cs typeface="Calibri"/>
                <a:sym typeface="Calibri"/>
              </a:rPr>
              <a:t> + MUE</a:t>
            </a:r>
            <a:r>
              <a:rPr baseline="-25000" i="1" lang="en-CA" sz="3447">
                <a:solidFill>
                  <a:srgbClr val="525252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i="1" lang="en-CA" sz="1690">
                <a:solidFill>
                  <a:srgbClr val="525252"/>
                </a:solidFill>
                <a:latin typeface="Calibri"/>
                <a:ea typeface="Calibri"/>
                <a:cs typeface="Calibri"/>
                <a:sym typeface="Calibri"/>
              </a:rPr>
              <a:t> + … + MUE</a:t>
            </a:r>
            <a:r>
              <a:rPr baseline="-25000" i="1" lang="en-CA" sz="3447">
                <a:solidFill>
                  <a:srgbClr val="525252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i="1" lang="en-CA" sz="1690">
                <a:solidFill>
                  <a:srgbClr val="525252"/>
                </a:solidFill>
                <a:latin typeface="Calibri"/>
                <a:ea typeface="Calibri"/>
                <a:cs typeface="Calibri"/>
                <a:sym typeface="Calibri"/>
              </a:rPr>
              <a:t> -&gt; </a:t>
            </a:r>
            <a:r>
              <a:rPr b="1" i="1" lang="en-CA" sz="169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1.0</a:t>
            </a:r>
            <a:endParaRPr b="1" i="1" sz="169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18"/>
              <a:buFont typeface="Arial"/>
              <a:buNone/>
            </a:pPr>
            <a:r>
              <a:rPr b="1" i="1" lang="en-CA" sz="169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(1</a:t>
            </a:r>
            <a:r>
              <a:rPr b="1" i="1" lang="en-CA" sz="169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1" lang="en-CA" sz="1690">
                <a:solidFill>
                  <a:srgbClr val="525252"/>
                </a:solidFill>
                <a:latin typeface="Calibri"/>
                <a:ea typeface="Calibri"/>
                <a:cs typeface="Calibri"/>
                <a:sym typeface="Calibri"/>
              </a:rPr>
              <a:t>is the best value)</a:t>
            </a:r>
            <a:endParaRPr sz="28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665"/>
              <a:buFont typeface="Arial"/>
              <a:buNone/>
            </a:pPr>
            <a:r>
              <a:t/>
            </a:r>
            <a:endParaRPr sz="395"/>
          </a:p>
        </p:txBody>
      </p:sp>
      <p:sp>
        <p:nvSpPr>
          <p:cNvPr id="193" name="Google Shape;193;p34"/>
          <p:cNvSpPr txBox="1"/>
          <p:nvPr>
            <p:ph idx="4294967295" type="body"/>
          </p:nvPr>
        </p:nvSpPr>
        <p:spPr>
          <a:xfrm>
            <a:off x="735150" y="1463725"/>
            <a:ext cx="10287600" cy="1325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CA" sz="1654">
                <a:solidFill>
                  <a:srgbClr val="C84688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Mesh Utilization Efficiency (MUE): </a:t>
            </a:r>
            <a:r>
              <a:rPr lang="en-CA" sz="1654">
                <a:solidFill>
                  <a:srgbClr val="52525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 calculation combined ratio of measured platform resources utilization and assigned resources to cloud native infrastructure.</a:t>
            </a:r>
            <a:endParaRPr sz="1654">
              <a:solidFill>
                <a:srgbClr val="52525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i="1" sz="1255">
              <a:solidFill>
                <a:srgbClr val="52525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1100"/>
              </a:spcBef>
              <a:spcAft>
                <a:spcPts val="1100"/>
              </a:spcAft>
              <a:buNone/>
            </a:pPr>
            <a:r>
              <a:rPr i="1" lang="en-CA" sz="1255">
                <a:solidFill>
                  <a:srgbClr val="52525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This metric considers several resource types like CPU cycles, memory, bandwidth,...</a:t>
            </a:r>
            <a:endParaRPr b="1" i="1" sz="745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94" name="Google Shape;194;p34"/>
          <p:cNvSpPr txBox="1"/>
          <p:nvPr/>
        </p:nvSpPr>
        <p:spPr>
          <a:xfrm>
            <a:off x="735150" y="4738250"/>
            <a:ext cx="6371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CA" sz="1800">
                <a:solidFill>
                  <a:srgbClr val="52525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sz="1800">
              <a:solidFill>
                <a:srgbClr val="52525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5" name="Google Shape;19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9250" y="2941825"/>
            <a:ext cx="4780350" cy="3137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7600" y="4558450"/>
            <a:ext cx="6703176" cy="188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5"/>
          <p:cNvSpPr txBox="1"/>
          <p:nvPr/>
        </p:nvSpPr>
        <p:spPr>
          <a:xfrm>
            <a:off x="403682" y="-166784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b="1" lang="en-CA" sz="4000">
                <a:solidFill>
                  <a:srgbClr val="C84688"/>
                </a:solidFill>
              </a:rPr>
              <a:t>Demo</a:t>
            </a:r>
            <a:endParaRPr b="0" i="0" sz="4000" u="none" cap="none" strike="noStrike">
              <a:solidFill>
                <a:srgbClr val="C846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35"/>
          <p:cNvSpPr txBox="1"/>
          <p:nvPr/>
        </p:nvSpPr>
        <p:spPr>
          <a:xfrm>
            <a:off x="1333750" y="4837188"/>
            <a:ext cx="3000000" cy="43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 sz="1800" u="sng">
                <a:solidFill>
                  <a:srgbClr val="00D3A9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meshery.io</a:t>
            </a:r>
            <a:endParaRPr b="1">
              <a:solidFill>
                <a:srgbClr val="00D3A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03" name="Google Shape;203;p35"/>
          <p:cNvPicPr preferRelativeResize="0"/>
          <p:nvPr/>
        </p:nvPicPr>
        <p:blipFill rotWithShape="1">
          <a:blip r:embed="rId4">
            <a:alphaModFix/>
          </a:blip>
          <a:srcRect b="0" l="0" r="5311" t="0"/>
          <a:stretch/>
        </p:blipFill>
        <p:spPr>
          <a:xfrm>
            <a:off x="5204263" y="1629549"/>
            <a:ext cx="6107914" cy="327877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38100">
              <a:srgbClr val="000000">
                <a:alpha val="50000"/>
              </a:srgbClr>
            </a:outerShdw>
          </a:effectLst>
        </p:spPr>
      </p:pic>
      <p:pic>
        <p:nvPicPr>
          <p:cNvPr id="204" name="Google Shape;204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80972" y="1706288"/>
            <a:ext cx="3105552" cy="2945801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5"/>
          <p:cNvSpPr/>
          <p:nvPr/>
        </p:nvSpPr>
        <p:spPr>
          <a:xfrm>
            <a:off x="171300" y="5729625"/>
            <a:ext cx="11849400" cy="528900"/>
          </a:xfrm>
          <a:prstGeom prst="roundRect">
            <a:avLst>
              <a:gd fmla="val 16667" name="adj"/>
            </a:avLst>
          </a:prstGeom>
          <a:solidFill>
            <a:srgbClr val="FBDED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45720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CA" sz="1600">
                <a:solidFill>
                  <a:srgbClr val="C84688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cloud native management of Kubernetes, any service mesh, and their workloads.</a:t>
            </a:r>
            <a:endParaRPr b="1" i="1" sz="1600">
              <a:solidFill>
                <a:srgbClr val="C84688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06" name="Google Shape;206;p3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9524" y="5874602"/>
            <a:ext cx="1504424" cy="23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6"/>
          <p:cNvSpPr txBox="1"/>
          <p:nvPr/>
        </p:nvSpPr>
        <p:spPr>
          <a:xfrm>
            <a:off x="253052" y="109100"/>
            <a:ext cx="8184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b="1" lang="en-CA" sz="4000">
                <a:solidFill>
                  <a:srgbClr val="C84688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Publishing </a:t>
            </a:r>
            <a:r>
              <a:rPr b="1" lang="en-CA" sz="4000">
                <a:solidFill>
                  <a:srgbClr val="C84688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Results</a:t>
            </a:r>
            <a:endParaRPr b="1" sz="4000">
              <a:solidFill>
                <a:srgbClr val="C84688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t/>
            </a:r>
            <a:endParaRPr b="1" sz="1500">
              <a:solidFill>
                <a:srgbClr val="C84688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i="1" lang="en-CA" sz="1558">
                <a:solidFill>
                  <a:srgbClr val="C84688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Ongoing study within the CNCF Labs</a:t>
            </a:r>
            <a:endParaRPr i="1" sz="1558">
              <a:solidFill>
                <a:srgbClr val="C84688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12" name="Google Shape;212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7500" y="7132200"/>
            <a:ext cx="1546425" cy="90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36"/>
          <p:cNvPicPr preferRelativeResize="0"/>
          <p:nvPr/>
        </p:nvPicPr>
        <p:blipFill rotWithShape="1">
          <a:blip r:embed="rId4">
            <a:alphaModFix/>
          </a:blip>
          <a:srcRect b="11870" l="0" r="0" t="0"/>
          <a:stretch/>
        </p:blipFill>
        <p:spPr>
          <a:xfrm>
            <a:off x="300163" y="1773575"/>
            <a:ext cx="6428324" cy="38670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214" name="Google Shape;214;p36"/>
          <p:cNvSpPr txBox="1"/>
          <p:nvPr/>
        </p:nvSpPr>
        <p:spPr>
          <a:xfrm>
            <a:off x="1697813" y="5640600"/>
            <a:ext cx="3633000" cy="71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b="1" lang="en-CA" sz="1800" u="sng">
                <a:solidFill>
                  <a:srgbClr val="00D3A9"/>
                </a:solidFill>
                <a:latin typeface="Century Gothic"/>
                <a:ea typeface="Century Gothic"/>
                <a:cs typeface="Century Gothic"/>
                <a:sym typeface="Century Gothic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smp-spec.io/dashboard</a:t>
            </a:r>
            <a:r>
              <a:rPr b="1" lang="en-CA" sz="1800">
                <a:solidFill>
                  <a:srgbClr val="00D3A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sz="1800">
              <a:solidFill>
                <a:srgbClr val="00D3A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215" name="Google Shape;215;p36"/>
          <p:cNvGrpSpPr/>
          <p:nvPr/>
        </p:nvGrpSpPr>
        <p:grpSpPr>
          <a:xfrm>
            <a:off x="7020474" y="1874375"/>
            <a:ext cx="5046052" cy="3623100"/>
            <a:chOff x="7020474" y="1874375"/>
            <a:chExt cx="5046052" cy="3623100"/>
          </a:xfrm>
        </p:grpSpPr>
        <p:sp>
          <p:nvSpPr>
            <p:cNvPr id="216" name="Google Shape;216;p36"/>
            <p:cNvSpPr txBox="1"/>
            <p:nvPr/>
          </p:nvSpPr>
          <p:spPr>
            <a:xfrm>
              <a:off x="7473800" y="4703375"/>
              <a:ext cx="4139400" cy="79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2200">
                  <a:solidFill>
                    <a:srgbClr val="C84688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Join the Service Mesh Performance project!</a:t>
              </a:r>
              <a:endParaRPr sz="2200">
                <a:solidFill>
                  <a:srgbClr val="C84688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pic>
          <p:nvPicPr>
            <p:cNvPr id="217" name="Google Shape;217;p36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7020474" y="2491016"/>
              <a:ext cx="5046052" cy="202533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8" name="Google Shape;218;p36"/>
            <p:cNvSpPr txBox="1"/>
            <p:nvPr/>
          </p:nvSpPr>
          <p:spPr>
            <a:xfrm>
              <a:off x="8043500" y="1874375"/>
              <a:ext cx="3000000" cy="48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2200">
                  <a:solidFill>
                    <a:srgbClr val="C84688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Participate!</a:t>
              </a:r>
              <a:endParaRPr>
                <a:solidFill>
                  <a:srgbClr val="C84688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